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41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67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17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2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1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54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54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6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02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9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2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01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61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33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2D8B-8D5F-4A0D-B542-04FCFD900FFC}" type="datetimeFigureOut">
              <a:rPr lang="it-IT" smtClean="0"/>
              <a:t>07/05/2023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DFE37A-73FF-4C8B-A3C0-3CAC246DD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2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0C623-61BE-E005-E88F-6A8569F8A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167" y="3423860"/>
            <a:ext cx="7766936" cy="1646302"/>
          </a:xfrm>
        </p:spPr>
        <p:txBody>
          <a:bodyPr/>
          <a:lstStyle/>
          <a:p>
            <a:pPr algn="ctr"/>
            <a:r>
              <a:rPr lang="it-IT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1^A I.C.2</a:t>
            </a:r>
            <a:br>
              <a:rPr lang="it-IT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it-IT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 l’ambiente</a:t>
            </a:r>
            <a:br>
              <a:rPr lang="it-IT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it-IT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contro lo spreco</a:t>
            </a:r>
          </a:p>
        </p:txBody>
      </p:sp>
    </p:spTree>
    <p:extLst>
      <p:ext uri="{BB962C8B-B14F-4D97-AF65-F5344CB8AC3E}">
        <p14:creationId xmlns:p14="http://schemas.microsoft.com/office/powerpoint/2010/main" val="18421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Ripulisci la tua città dai rifiuti abbandonati! | Ohga!">
            <a:extLst>
              <a:ext uri="{FF2B5EF4-FFF2-40B4-BE49-F238E27FC236}">
                <a16:creationId xmlns:a16="http://schemas.microsoft.com/office/drawing/2014/main" id="{95756559-D4DD-EAEC-E846-3CBCC5002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7" r="9949" b="157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CFCCD7A-8757-9142-7C3D-915D0E2F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767" y="2733740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/>
              <a:t>Dare ore di </a:t>
            </a:r>
            <a:r>
              <a:rPr lang="en-US" sz="4000" dirty="0" err="1"/>
              <a:t>lavoro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alle </a:t>
            </a:r>
            <a:r>
              <a:rPr lang="en-US" sz="4000" dirty="0" err="1"/>
              <a:t>persone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buttano</a:t>
            </a:r>
            <a:r>
              <a:rPr lang="en-US" sz="4000" dirty="0"/>
              <a:t> le </a:t>
            </a:r>
            <a:r>
              <a:rPr lang="en-US" sz="4000" dirty="0" err="1"/>
              <a:t>cartacce</a:t>
            </a:r>
            <a:r>
              <a:rPr lang="en-US" sz="4000" dirty="0"/>
              <a:t> a terra</a:t>
            </a:r>
            <a:br>
              <a:rPr lang="en-US" sz="4000" dirty="0"/>
            </a:br>
            <a:r>
              <a:rPr lang="en-US" sz="4000" i="1" dirty="0"/>
              <a:t>(Mya)</a:t>
            </a:r>
          </a:p>
        </p:txBody>
      </p:sp>
    </p:spTree>
    <p:extLst>
      <p:ext uri="{BB962C8B-B14F-4D97-AF65-F5344CB8AC3E}">
        <p14:creationId xmlns:p14="http://schemas.microsoft.com/office/powerpoint/2010/main" val="875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Isosceles Triangle 207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9" name="Isosceles Triangle 207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0" name="Isosceles Triangle 207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TIM ufficializza ''Io Riciclo'' per raccogliere e rottamare smartphone o  telefoni in disuso | Hardware Upgrade">
            <a:extLst>
              <a:ext uri="{FF2B5EF4-FFF2-40B4-BE49-F238E27FC236}">
                <a16:creationId xmlns:a16="http://schemas.microsoft.com/office/drawing/2014/main" id="{0E784A02-6F23-B05A-7D70-B496426A5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 b="13440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2" name="Isosceles Triangle 2081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4" name="Parallelogram 2083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6" name="Straight Connector 2085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8" name="Straight Connector 2087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0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2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4" name="Isosceles Triangle 2093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B9ED87-A845-0744-8227-CFC9E5E2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743" y="2635268"/>
            <a:ext cx="4569803" cy="23691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err="1"/>
              <a:t>Riconsegnare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telefoni</a:t>
            </a:r>
            <a:r>
              <a:rPr lang="en-US" sz="4000" dirty="0"/>
              <a:t> non </a:t>
            </a:r>
            <a:r>
              <a:rPr lang="en-US" sz="4000" dirty="0" err="1"/>
              <a:t>utilizzati</a:t>
            </a:r>
            <a:r>
              <a:rPr lang="en-US" sz="4000" dirty="0"/>
              <a:t> alle </a:t>
            </a:r>
            <a:r>
              <a:rPr lang="en-US" sz="4000" dirty="0" err="1"/>
              <a:t>aziende</a:t>
            </a:r>
            <a:r>
              <a:rPr lang="en-US" sz="4000" dirty="0"/>
              <a:t> </a:t>
            </a:r>
            <a:r>
              <a:rPr lang="en-US" sz="4000" dirty="0" err="1"/>
              <a:t>produttrici</a:t>
            </a:r>
            <a:br>
              <a:rPr lang="en-US" sz="4000" dirty="0"/>
            </a:br>
            <a:r>
              <a:rPr lang="en-US" sz="4000" i="1" dirty="0"/>
              <a:t>(Mya)</a:t>
            </a:r>
          </a:p>
        </p:txBody>
      </p:sp>
      <p:sp>
        <p:nvSpPr>
          <p:cNvPr id="2096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8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00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02" name="Isosceles Triangle 2101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84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" name="Group 307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Acque meteoriche e raccolta acqua piovana, sistema green fai da te -  Notizie In Vetrina">
            <a:extLst>
              <a:ext uri="{FF2B5EF4-FFF2-40B4-BE49-F238E27FC236}">
                <a16:creationId xmlns:a16="http://schemas.microsoft.com/office/drawing/2014/main" id="{3918BC56-EE80-3DAA-19CF-6EAFC60B8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693" b="20698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Parallelogram 3092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5" name="Straight Connector 3094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9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01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03" name="Isosceles Triangle 3102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C8B3C-70AF-80AA-F08B-CBD1A1C6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268" y="2353914"/>
            <a:ext cx="4569803" cy="23691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err="1"/>
              <a:t>Recuperare</a:t>
            </a:r>
            <a:r>
              <a:rPr lang="en-US" sz="4000" dirty="0"/>
              <a:t> </a:t>
            </a:r>
            <a:r>
              <a:rPr lang="en-US" sz="4000" dirty="0" err="1"/>
              <a:t>acqua</a:t>
            </a:r>
            <a:r>
              <a:rPr lang="en-US" sz="4000" dirty="0"/>
              <a:t> </a:t>
            </a:r>
            <a:r>
              <a:rPr lang="en-US" sz="4000" dirty="0" err="1"/>
              <a:t>piovana</a:t>
            </a:r>
            <a:r>
              <a:rPr lang="en-US" sz="4000" dirty="0"/>
              <a:t> per </a:t>
            </a:r>
            <a:r>
              <a:rPr lang="en-US" sz="4000" dirty="0" err="1"/>
              <a:t>innaffiare</a:t>
            </a:r>
            <a:r>
              <a:rPr lang="en-US" sz="4000" dirty="0"/>
              <a:t> o per </a:t>
            </a:r>
            <a:r>
              <a:rPr lang="en-US" sz="4000" dirty="0" err="1"/>
              <a:t>utilizzi</a:t>
            </a:r>
            <a:r>
              <a:rPr lang="en-US" sz="4000" dirty="0"/>
              <a:t> </a:t>
            </a:r>
            <a:r>
              <a:rPr lang="en-US" sz="4000" dirty="0" err="1"/>
              <a:t>casalinghi</a:t>
            </a:r>
            <a:br>
              <a:rPr lang="en-US" sz="4000" dirty="0"/>
            </a:br>
            <a:r>
              <a:rPr lang="en-US" sz="4000" i="1" dirty="0"/>
              <a:t>(Andrea)</a:t>
            </a:r>
          </a:p>
        </p:txBody>
      </p:sp>
      <p:sp>
        <p:nvSpPr>
          <p:cNvPr id="3105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07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09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11" name="Isosceles Triangle 3110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02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6" name="Group 410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Mettere il fotovoltaico a casa - cosa sapere | La casa in ordine">
            <a:extLst>
              <a:ext uri="{FF2B5EF4-FFF2-40B4-BE49-F238E27FC236}">
                <a16:creationId xmlns:a16="http://schemas.microsoft.com/office/drawing/2014/main" id="{66E59113-1DE2-8C60-C696-470A64128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6042" b="3049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7" name="Parallelogram 4116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1" name="Straight Connector 4120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3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5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27" name="Isosceles Triangle 4126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9223C3-2C7A-0C4C-D6F6-46490032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2396116"/>
            <a:ext cx="4569803" cy="23691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err="1"/>
              <a:t>Dotare</a:t>
            </a:r>
            <a:r>
              <a:rPr lang="en-US" sz="4000" dirty="0"/>
              <a:t> </a:t>
            </a:r>
            <a:r>
              <a:rPr lang="en-US" sz="4000" dirty="0" err="1"/>
              <a:t>ogni</a:t>
            </a:r>
            <a:r>
              <a:rPr lang="en-US" sz="4000" dirty="0"/>
              <a:t> </a:t>
            </a:r>
            <a:r>
              <a:rPr lang="en-US" sz="4000" dirty="0" err="1"/>
              <a:t>abitazione</a:t>
            </a:r>
            <a:r>
              <a:rPr lang="en-US" sz="4000" dirty="0"/>
              <a:t> di </a:t>
            </a:r>
            <a:r>
              <a:rPr lang="en-US" sz="4000" dirty="0" err="1"/>
              <a:t>pannelli</a:t>
            </a:r>
            <a:r>
              <a:rPr lang="en-US" sz="4000" dirty="0"/>
              <a:t> </a:t>
            </a:r>
            <a:r>
              <a:rPr lang="en-US" sz="4000" dirty="0" err="1"/>
              <a:t>solari</a:t>
            </a:r>
            <a:r>
              <a:rPr lang="en-US" sz="4000" dirty="0"/>
              <a:t> o </a:t>
            </a:r>
            <a:r>
              <a:rPr lang="en-US" sz="4000" dirty="0" err="1"/>
              <a:t>fotovoltaici</a:t>
            </a:r>
            <a:br>
              <a:rPr lang="en-US" sz="4000" dirty="0"/>
            </a:br>
            <a:r>
              <a:rPr lang="en-US" sz="4000" i="1" dirty="0"/>
              <a:t>(Andrea)</a:t>
            </a:r>
          </a:p>
        </p:txBody>
      </p:sp>
      <p:sp>
        <p:nvSpPr>
          <p:cNvPr id="4129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1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3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35" name="Isosceles Triangle 4134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67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28" name="Straight Connector 512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9" name="Straight Connector 512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Isosceles Triangle 513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6" name="Isosceles Triangle 513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7" name="Isosceles Triangle 513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122" name="Picture 2" descr="10 consigli per risparmiare energia">
            <a:extLst>
              <a:ext uri="{FF2B5EF4-FFF2-40B4-BE49-F238E27FC236}">
                <a16:creationId xmlns:a16="http://schemas.microsoft.com/office/drawing/2014/main" id="{E06728A4-BB4A-5003-6A2E-6D42BD4C2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093" b="5998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Isosceles Triangle 5138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1" name="Parallelogram 5140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43" name="Straight Connector 5142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5" name="Straight Connector 5144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7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9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1" name="Isosceles Triangle 5150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0C3DD8-0E02-B9E7-3CCC-0289281D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3282381"/>
            <a:ext cx="4569803" cy="23691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err="1"/>
              <a:t>Utilizzare</a:t>
            </a:r>
            <a:r>
              <a:rPr lang="en-US" sz="4000" dirty="0"/>
              <a:t> </a:t>
            </a:r>
            <a:r>
              <a:rPr lang="en-US" sz="4000" dirty="0" err="1"/>
              <a:t>gli</a:t>
            </a:r>
            <a:r>
              <a:rPr lang="en-US" sz="4000" dirty="0"/>
              <a:t> </a:t>
            </a:r>
            <a:r>
              <a:rPr lang="en-US" sz="4000" dirty="0" err="1"/>
              <a:t>elettrodomestici</a:t>
            </a:r>
            <a:r>
              <a:rPr lang="en-US" sz="4000" dirty="0"/>
              <a:t> </a:t>
            </a:r>
            <a:r>
              <a:rPr lang="en-US" sz="4000" dirty="0" err="1"/>
              <a:t>solamente</a:t>
            </a:r>
            <a:r>
              <a:rPr lang="en-US" sz="4000" dirty="0"/>
              <a:t> a </a:t>
            </a:r>
            <a:r>
              <a:rPr lang="en-US" sz="4000" dirty="0" err="1"/>
              <a:t>pieno</a:t>
            </a:r>
            <a:r>
              <a:rPr lang="en-US" sz="4000" dirty="0"/>
              <a:t> </a:t>
            </a:r>
            <a:r>
              <a:rPr lang="en-US" sz="4000" dirty="0" err="1"/>
              <a:t>carico</a:t>
            </a:r>
            <a:r>
              <a:rPr lang="en-US" sz="4000" dirty="0"/>
              <a:t> e </a:t>
            </a:r>
            <a:r>
              <a:rPr lang="en-US" sz="4000" dirty="0" err="1"/>
              <a:t>dotarli</a:t>
            </a:r>
            <a:r>
              <a:rPr lang="en-US" sz="4000" dirty="0"/>
              <a:t> di </a:t>
            </a:r>
            <a:r>
              <a:rPr lang="en-US" sz="4000" dirty="0" err="1"/>
              <a:t>sensori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ne </a:t>
            </a:r>
            <a:r>
              <a:rPr lang="en-US" sz="4000" dirty="0" err="1"/>
              <a:t>impediscano</a:t>
            </a:r>
            <a:r>
              <a:rPr lang="en-US" sz="4000" dirty="0"/>
              <a:t> il </a:t>
            </a:r>
            <a:r>
              <a:rPr lang="en-US" sz="4000" dirty="0" err="1"/>
              <a:t>funzionamento</a:t>
            </a:r>
            <a:r>
              <a:rPr lang="en-US" sz="4000" dirty="0"/>
              <a:t> a </a:t>
            </a:r>
            <a:r>
              <a:rPr lang="en-US" sz="4000" dirty="0" err="1"/>
              <a:t>vuoto</a:t>
            </a:r>
            <a:br>
              <a:rPr lang="en-US" sz="4000" dirty="0"/>
            </a:br>
            <a:r>
              <a:rPr lang="en-US" sz="4000" i="1" dirty="0"/>
              <a:t>(Rafael)</a:t>
            </a:r>
          </a:p>
        </p:txBody>
      </p:sp>
      <p:sp>
        <p:nvSpPr>
          <p:cNvPr id="5153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5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7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9" name="Isosceles Triangle 5158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72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52" name="Straight Connector 615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3" name="Straight Connector 615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5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6" name="Isosceles Triangle 615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0" name="Isosceles Triangle 615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61" name="Isosceles Triangle 616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46" name="Picture 2" descr="Come riparare le perdite d'acqua | Altroconsumo">
            <a:extLst>
              <a:ext uri="{FF2B5EF4-FFF2-40B4-BE49-F238E27FC236}">
                <a16:creationId xmlns:a16="http://schemas.microsoft.com/office/drawing/2014/main" id="{2FD1AC3D-5A18-B2C7-7FBE-42F50056D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2965" r="-1" b="-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Isosceles Triangle 6162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5" name="Parallelogram 6164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67" name="Straight Connector 6166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69" name="Straight Connector 6168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71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73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75" name="Isosceles Triangle 6174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0EFEF9-33AF-8B31-A9CC-896CB1E5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2100697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err="1"/>
              <a:t>Evitare</a:t>
            </a:r>
            <a:r>
              <a:rPr lang="en-US" sz="4000" dirty="0"/>
              <a:t> </a:t>
            </a:r>
            <a:r>
              <a:rPr lang="en-US" sz="4000" dirty="0" err="1"/>
              <a:t>perdite</a:t>
            </a:r>
            <a:r>
              <a:rPr lang="en-US" sz="4000" dirty="0"/>
              <a:t> di </a:t>
            </a:r>
            <a:r>
              <a:rPr lang="en-US" sz="4000" dirty="0" err="1"/>
              <a:t>acqua</a:t>
            </a:r>
            <a:r>
              <a:rPr lang="en-US" sz="4000" dirty="0"/>
              <a:t> </a:t>
            </a:r>
            <a:r>
              <a:rPr lang="en-US" sz="4000" dirty="0" err="1"/>
              <a:t>dalle</a:t>
            </a:r>
            <a:r>
              <a:rPr lang="en-US" sz="4000" dirty="0"/>
              <a:t> </a:t>
            </a:r>
            <a:r>
              <a:rPr lang="en-US" sz="4000" dirty="0" err="1"/>
              <a:t>tubature</a:t>
            </a:r>
            <a:br>
              <a:rPr lang="en-US" sz="4000" dirty="0"/>
            </a:br>
            <a:r>
              <a:rPr lang="en-US" sz="4000" i="1" dirty="0"/>
              <a:t>(Gabriel)</a:t>
            </a:r>
          </a:p>
        </p:txBody>
      </p:sp>
      <p:sp>
        <p:nvSpPr>
          <p:cNvPr id="6177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79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81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83" name="Isosceles Triangle 6182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Scatoloni di cartone">
            <a:extLst>
              <a:ext uri="{FF2B5EF4-FFF2-40B4-BE49-F238E27FC236}">
                <a16:creationId xmlns:a16="http://schemas.microsoft.com/office/drawing/2014/main" id="{79D2A131-32B5-4281-876C-82368D4A5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67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9E04DD-DCF8-7B2B-4FE5-34E1BA9B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2536794"/>
            <a:ext cx="4569803" cy="23691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err="1"/>
              <a:t>Impiegare</a:t>
            </a:r>
            <a:r>
              <a:rPr lang="en-US" sz="4000" dirty="0"/>
              <a:t> come </a:t>
            </a:r>
            <a:r>
              <a:rPr lang="en-US" sz="4000" dirty="0" err="1"/>
              <a:t>imballaggio</a:t>
            </a:r>
            <a:r>
              <a:rPr lang="en-US" sz="4000" dirty="0"/>
              <a:t> </a:t>
            </a:r>
            <a:r>
              <a:rPr lang="en-US" sz="4000" dirty="0" err="1"/>
              <a:t>solamente</a:t>
            </a:r>
            <a:r>
              <a:rPr lang="en-US" sz="4000" dirty="0"/>
              <a:t> </a:t>
            </a:r>
            <a:r>
              <a:rPr lang="en-US" sz="4000" dirty="0" err="1"/>
              <a:t>buste</a:t>
            </a:r>
            <a:r>
              <a:rPr lang="en-US" sz="4000" dirty="0"/>
              <a:t> di carta o </a:t>
            </a:r>
            <a:r>
              <a:rPr lang="en-US" sz="4000" dirty="0" err="1"/>
              <a:t>contenitori</a:t>
            </a:r>
            <a:r>
              <a:rPr lang="en-US" sz="4000" dirty="0"/>
              <a:t> di </a:t>
            </a:r>
            <a:r>
              <a:rPr lang="en-US" sz="4000" dirty="0" err="1"/>
              <a:t>cartone</a:t>
            </a:r>
            <a:br>
              <a:rPr lang="en-US" sz="4000" dirty="0"/>
            </a:br>
            <a:r>
              <a:rPr lang="en-US" sz="4000" i="1" dirty="0"/>
              <a:t>(Pietro)</a:t>
            </a:r>
          </a:p>
        </p:txBody>
      </p:sp>
      <p:sp>
        <p:nvSpPr>
          <p:cNvPr id="67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55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200" name="Straight Connector 819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1" name="Straight Connector 820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0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4" name="Isosceles Triangle 820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8" name="Isosceles Triangle 820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9" name="Isosceles Triangle 820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194" name="Picture 2" descr="We always work for a better tomorrow. But when tomorrow comes, instead of  enjoying, we again think of a better tomorrow. Let's have a better today. -  Unknown - Quotespedia.org">
            <a:extLst>
              <a:ext uri="{FF2B5EF4-FFF2-40B4-BE49-F238E27FC236}">
                <a16:creationId xmlns:a16="http://schemas.microsoft.com/office/drawing/2014/main" id="{5DB70D4E-517F-47DF-9127-EB5816BE3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1203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117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Sfaccettatura</vt:lpstr>
      <vt:lpstr>La 1^A I.C.2 per l’ambiente contro lo spreco</vt:lpstr>
      <vt:lpstr>Dare ore di lavoro sociale alle persone che buttano le cartacce a terra (Mya)</vt:lpstr>
      <vt:lpstr>Riconsegnare i telefoni non utilizzati alle aziende produttrici (Mya)</vt:lpstr>
      <vt:lpstr>Recuperare acqua piovana per innaffiare o per utilizzi casalinghi (Andrea)</vt:lpstr>
      <vt:lpstr>Dotare ogni abitazione di pannelli solari o fotovoltaici (Andrea)</vt:lpstr>
      <vt:lpstr>Utilizzare gli elettrodomestici solamente a pieno carico e dotarli di sensori che ne impediscano il funzionamento a vuoto (Rafael)</vt:lpstr>
      <vt:lpstr>Evitare perdite di acqua dalle tubature (Gabriel)</vt:lpstr>
      <vt:lpstr>Impiegare come imballaggio solamente buste di carta o contenitori di cartone (Pietro)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Maria Casolari</dc:creator>
  <cp:lastModifiedBy>Anna Maria Casolari</cp:lastModifiedBy>
  <cp:revision>4</cp:revision>
  <dcterms:created xsi:type="dcterms:W3CDTF">2023-05-06T16:02:22Z</dcterms:created>
  <dcterms:modified xsi:type="dcterms:W3CDTF">2023-05-07T15:04:15Z</dcterms:modified>
</cp:coreProperties>
</file>